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9" r:id="rId3"/>
    <p:sldId id="260" r:id="rId4"/>
    <p:sldId id="275" r:id="rId5"/>
    <p:sldId id="262" r:id="rId6"/>
    <p:sldId id="278" r:id="rId7"/>
    <p:sldId id="269" r:id="rId8"/>
    <p:sldId id="277" r:id="rId9"/>
    <p:sldId id="263" r:id="rId10"/>
    <p:sldId id="270" r:id="rId11"/>
    <p:sldId id="273" r:id="rId12"/>
    <p:sldId id="272" r:id="rId13"/>
    <p:sldId id="276" r:id="rId14"/>
    <p:sldId id="271" r:id="rId15"/>
    <p:sldId id="266" r:id="rId16"/>
    <p:sldId id="274" r:id="rId17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howGuides="1">
      <p:cViewPr>
        <p:scale>
          <a:sx n="100" d="100"/>
          <a:sy n="100" d="100"/>
        </p:scale>
        <p:origin x="1056" y="990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1465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23.03.2014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3257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Fußzeile</a:t>
            </a:r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 smtClean="0"/>
              <a:t>Gameprogramming</a:t>
            </a:r>
            <a:r>
              <a:rPr lang="de-DE" dirty="0" smtClean="0"/>
              <a:t> WS2013/14</a:t>
            </a:r>
            <a:br>
              <a:rPr lang="de-DE" dirty="0" smtClean="0"/>
            </a:br>
            <a:r>
              <a:rPr lang="de-DE" dirty="0" smtClean="0"/>
              <a:t>„</a:t>
            </a:r>
            <a:r>
              <a:rPr lang="de-DE" dirty="0" err="1" smtClean="0"/>
              <a:t>Futurella</a:t>
            </a:r>
            <a:r>
              <a:rPr lang="de-DE" dirty="0" smtClean="0"/>
              <a:t>“ von Pavel </a:t>
            </a:r>
            <a:r>
              <a:rPr lang="en-US" dirty="0" err="1" smtClean="0"/>
              <a:t>Belskiy</a:t>
            </a:r>
            <a:r>
              <a:rPr lang="en-US" dirty="0" smtClean="0"/>
              <a:t> </a:t>
            </a:r>
            <a:r>
              <a:rPr lang="de-DE" dirty="0" smtClean="0"/>
              <a:t>und Felix Niemeyer</a:t>
            </a:r>
            <a:br>
              <a:rPr lang="de-DE" dirty="0" smtClean="0"/>
            </a:br>
            <a:r>
              <a:rPr lang="de-DE" dirty="0" smtClean="0"/>
              <a:t>Betreuer: </a:t>
            </a:r>
            <a:r>
              <a:rPr lang="en-US" dirty="0" smtClean="0"/>
              <a:t>Stefan </a:t>
            </a:r>
            <a:r>
              <a:rPr lang="en-US" dirty="0" err="1"/>
              <a:t>Buschmann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44578">
            <a:off x="3396006" y="917974"/>
            <a:ext cx="2166663" cy="22405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200098">
            <a:off x="4736832" y="13963"/>
            <a:ext cx="1188280" cy="122879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359813"/>
            <a:ext cx="3352800" cy="346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Planeten</a:t>
            </a:r>
            <a:r>
              <a:rPr lang="en-US" sz="3600" dirty="0"/>
              <a:t> Rendering </a:t>
            </a:r>
            <a:r>
              <a:rPr lang="en-US" sz="1800" dirty="0" err="1" smtClean="0"/>
              <a:t>Tesselation</a:t>
            </a:r>
            <a:endParaRPr lang="en-US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Ausgangsgeometrie</a:t>
            </a:r>
            <a:r>
              <a:rPr lang="en-US" dirty="0" smtClean="0"/>
              <a:t>: </a:t>
            </a:r>
            <a:r>
              <a:rPr lang="de-DE" b="1" dirty="0" smtClean="0"/>
              <a:t>Oktaeder</a:t>
            </a:r>
            <a:endParaRPr lang="en-US" dirty="0"/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Tesselationslevel</a:t>
            </a:r>
            <a:r>
              <a:rPr lang="en-US" sz="1400" dirty="0" smtClean="0"/>
              <a:t> </a:t>
            </a:r>
            <a:r>
              <a:rPr lang="en-US" sz="1400" dirty="0" err="1" smtClean="0"/>
              <a:t>bestimmen</a:t>
            </a:r>
            <a:endParaRPr lang="en-US" sz="1400" dirty="0" smtClean="0"/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Dreiecke</a:t>
            </a:r>
            <a:r>
              <a:rPr lang="en-US" sz="1400" dirty="0" smtClean="0"/>
              <a:t> </a:t>
            </a:r>
            <a:r>
              <a:rPr lang="en-US" sz="1400" dirty="0" err="1" smtClean="0"/>
              <a:t>unterteilen</a:t>
            </a:r>
            <a:endParaRPr lang="en-US" sz="1400" dirty="0" smtClean="0"/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Zur</a:t>
            </a:r>
            <a:r>
              <a:rPr lang="en-US" sz="1400" dirty="0" smtClean="0"/>
              <a:t> </a:t>
            </a:r>
            <a:r>
              <a:rPr lang="en-US" sz="1400" dirty="0" err="1" smtClean="0"/>
              <a:t>Kugeloberfläche</a:t>
            </a:r>
            <a:r>
              <a:rPr lang="en-US" sz="1400" dirty="0" smtClean="0"/>
              <a:t> </a:t>
            </a:r>
            <a:r>
              <a:rPr lang="en-US" sz="1400" dirty="0" err="1" smtClean="0"/>
              <a:t>extrapolieren</a:t>
            </a:r>
            <a:endParaRPr lang="en-US" sz="1400" dirty="0" smtClean="0"/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Abstand</a:t>
            </a:r>
            <a:r>
              <a:rPr lang="en-US" sz="1400" dirty="0" smtClean="0"/>
              <a:t> </a:t>
            </a:r>
            <a:r>
              <a:rPr lang="en-US" sz="1400" dirty="0" err="1" smtClean="0"/>
              <a:t>zum</a:t>
            </a:r>
            <a:r>
              <a:rPr lang="en-US" sz="1400" dirty="0" smtClean="0"/>
              <a:t> </a:t>
            </a:r>
            <a:r>
              <a:rPr lang="en-US" sz="1400" dirty="0" err="1" smtClean="0"/>
              <a:t>Mittelpunkt</a:t>
            </a:r>
            <a:r>
              <a:rPr lang="en-US" sz="1400" dirty="0" smtClean="0"/>
              <a:t> </a:t>
            </a:r>
            <a:r>
              <a:rPr lang="en-US" sz="1400" dirty="0" err="1" smtClean="0"/>
              <a:t>modifizieren</a:t>
            </a:r>
            <a:r>
              <a:rPr lang="en-US" sz="1400" dirty="0" smtClean="0"/>
              <a:t> (</a:t>
            </a:r>
            <a:r>
              <a:rPr lang="en-US" sz="1400" dirty="0" err="1" smtClean="0"/>
              <a:t>Heightmap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4338" name="Picture 2" descr="http://upload.wikimedia.org/wikipedia/commons/thumb/0/07/Octahedron.svg/500px-Octahedr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292" y="360566"/>
            <a:ext cx="2705999" cy="26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57627"/>
            <a:ext cx="2438400" cy="126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57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Planeten</a:t>
            </a:r>
            <a:r>
              <a:rPr lang="en-US" sz="3600" dirty="0" smtClean="0"/>
              <a:t> Rendering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Verwende</a:t>
            </a:r>
            <a:r>
              <a:rPr lang="en-US" dirty="0" smtClean="0"/>
              <a:t> normal </a:t>
            </a:r>
            <a:r>
              <a:rPr lang="en-US" dirty="0" smtClean="0"/>
              <a:t>maps </a:t>
            </a:r>
            <a:r>
              <a:rPr lang="en-US" dirty="0" smtClean="0"/>
              <a:t>(RGB)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Irgendeine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Farbe</a:t>
            </a:r>
            <a:endParaRPr lang="en-US" dirty="0" smtClean="0">
              <a:sym typeface="Wingdings" panose="05000000000000000000" pitchFamily="2" charset="2"/>
            </a:endParaRPr>
          </a:p>
          <a:p>
            <a:pPr marL="644525" lvl="1" indent="-285750">
              <a:buFontTx/>
              <a:buChar char="-"/>
            </a:pPr>
            <a:r>
              <a:rPr lang="en-US" dirty="0" err="1" smtClean="0">
                <a:sym typeface="Wingdings" panose="05000000000000000000" pitchFamily="2" charset="2"/>
              </a:rPr>
              <a:t>Texturierung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möglich</a:t>
            </a:r>
            <a:r>
              <a:rPr lang="en-US" dirty="0" smtClean="0">
                <a:sym typeface="Wingdings" panose="05000000000000000000" pitchFamily="2" charset="2"/>
              </a:rPr>
              <a:t>?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411" y="590550"/>
            <a:ext cx="2199077" cy="200374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2" y="3333750"/>
            <a:ext cx="5041382" cy="23534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19" y="1408906"/>
            <a:ext cx="5202917" cy="35924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411" y="2737611"/>
            <a:ext cx="2200664" cy="199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Beleuchtung</a:t>
            </a:r>
            <a:r>
              <a:rPr lang="en-US" sz="3600" dirty="0" smtClean="0"/>
              <a:t> </a:t>
            </a:r>
            <a:r>
              <a:rPr lang="en-US" sz="1600" dirty="0" err="1" smtClean="0"/>
              <a:t>mit</a:t>
            </a:r>
            <a:r>
              <a:rPr lang="en-US" sz="1600" dirty="0" smtClean="0"/>
              <a:t> </a:t>
            </a:r>
            <a:r>
              <a:rPr lang="en-US" sz="1600" dirty="0" err="1" smtClean="0"/>
              <a:t>Lightcubemap</a:t>
            </a:r>
            <a:endParaRPr lang="en-US" sz="1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644525" lvl="1" indent="-285750">
              <a:buFontTx/>
              <a:buChar char="-"/>
            </a:pPr>
            <a:r>
              <a:rPr lang="en-US" sz="1400" dirty="0" err="1" smtClean="0"/>
              <a:t>Statt</a:t>
            </a:r>
            <a:r>
              <a:rPr lang="en-US" sz="1400" dirty="0" smtClean="0"/>
              <a:t> </a:t>
            </a:r>
            <a:r>
              <a:rPr lang="en-US" sz="1400" dirty="0" err="1" smtClean="0"/>
              <a:t>Punktlichtquellen</a:t>
            </a:r>
            <a:endParaRPr lang="en-US" sz="1400" dirty="0" smtClean="0"/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Berechnet</a:t>
            </a:r>
            <a:r>
              <a:rPr lang="en-US" sz="1400" dirty="0" smtClean="0"/>
              <a:t> </a:t>
            </a:r>
            <a:r>
              <a:rPr lang="en-US" sz="1400" dirty="0" err="1" smtClean="0"/>
              <a:t>sich</a:t>
            </a:r>
            <a:r>
              <a:rPr lang="en-US" sz="1400" dirty="0" smtClean="0"/>
              <a:t> </a:t>
            </a:r>
            <a:r>
              <a:rPr lang="en-US" sz="1400" dirty="0" err="1" smtClean="0"/>
              <a:t>aus</a:t>
            </a:r>
            <a:r>
              <a:rPr lang="en-US" sz="1400" dirty="0" smtClean="0"/>
              <a:t> der Environment-</a:t>
            </a:r>
            <a:r>
              <a:rPr lang="en-US" sz="1400" dirty="0" err="1" smtClean="0"/>
              <a:t>Cubemap</a:t>
            </a:r>
            <a:r>
              <a:rPr lang="en-US" sz="1400" dirty="0"/>
              <a:t> + Starker </a:t>
            </a:r>
            <a:r>
              <a:rPr lang="en-US" sz="1400" dirty="0" smtClean="0"/>
              <a:t>Blur</a:t>
            </a:r>
          </a:p>
          <a:p>
            <a:pPr marL="1004888" lvl="2" indent="-285750">
              <a:buFontTx/>
              <a:buChar char="-"/>
            </a:pPr>
            <a:r>
              <a:rPr lang="en-US" sz="1400" dirty="0" err="1" smtClean="0"/>
              <a:t>Simuliert</a:t>
            </a:r>
            <a:r>
              <a:rPr lang="en-US" sz="1400" dirty="0" smtClean="0"/>
              <a:t> </a:t>
            </a:r>
            <a:r>
              <a:rPr lang="en-US" sz="1400" dirty="0" err="1" smtClean="0"/>
              <a:t>viele</a:t>
            </a:r>
            <a:r>
              <a:rPr lang="en-US" sz="1400" dirty="0" smtClean="0"/>
              <a:t> </a:t>
            </a:r>
            <a:r>
              <a:rPr lang="en-US" sz="1400" dirty="0" err="1" smtClean="0"/>
              <a:t>entfernte</a:t>
            </a:r>
            <a:r>
              <a:rPr lang="en-US" sz="1400" dirty="0" smtClean="0"/>
              <a:t> </a:t>
            </a:r>
            <a:r>
              <a:rPr lang="en-US" sz="1400" dirty="0" err="1" smtClean="0"/>
              <a:t>Lichtquellen</a:t>
            </a:r>
            <a:endParaRPr lang="en-US" sz="1400" dirty="0" smtClean="0"/>
          </a:p>
          <a:p>
            <a:pPr marL="1004888" lvl="2" indent="-285750">
              <a:buFontTx/>
              <a:buChar char="-"/>
            </a:pPr>
            <a:r>
              <a:rPr lang="en-US" sz="1400" dirty="0" err="1" smtClean="0"/>
              <a:t>Könnte</a:t>
            </a:r>
            <a:r>
              <a:rPr lang="en-US" sz="1400" dirty="0" smtClean="0"/>
              <a:t> </a:t>
            </a:r>
            <a:r>
              <a:rPr lang="en-US" sz="1400" dirty="0" err="1" smtClean="0"/>
              <a:t>dynamisch</a:t>
            </a:r>
            <a:r>
              <a:rPr lang="en-US" sz="1400" dirty="0" smtClean="0"/>
              <a:t> </a:t>
            </a:r>
            <a:r>
              <a:rPr lang="en-US" sz="1400" dirty="0" err="1" smtClean="0"/>
              <a:t>berechnet</a:t>
            </a:r>
            <a:r>
              <a:rPr lang="en-US" sz="1400" dirty="0" smtClean="0"/>
              <a:t> </a:t>
            </a:r>
            <a:r>
              <a:rPr lang="en-US" sz="1400" dirty="0" err="1" smtClean="0"/>
              <a:t>werden</a:t>
            </a:r>
            <a:r>
              <a:rPr lang="en-US" sz="1400" dirty="0" smtClean="0"/>
              <a:t> (</a:t>
            </a:r>
            <a:r>
              <a:rPr lang="en-US" sz="1400" dirty="0" err="1" smtClean="0"/>
              <a:t>zb</a:t>
            </a:r>
            <a:r>
              <a:rPr lang="en-US" sz="1400" dirty="0" smtClean="0"/>
              <a:t>. </a:t>
            </a:r>
            <a:r>
              <a:rPr lang="en-US" sz="1400" dirty="0" err="1"/>
              <a:t>j</a:t>
            </a:r>
            <a:r>
              <a:rPr lang="en-US" sz="1400" dirty="0" err="1" smtClean="0"/>
              <a:t>ede</a:t>
            </a:r>
            <a:r>
              <a:rPr lang="en-US" sz="1400" dirty="0" smtClean="0"/>
              <a:t> </a:t>
            </a:r>
            <a:r>
              <a:rPr lang="en-US" sz="1400" dirty="0" err="1" smtClean="0"/>
              <a:t>Sekunde</a:t>
            </a:r>
            <a:r>
              <a:rPr lang="en-US" sz="1400" dirty="0" smtClean="0"/>
              <a:t>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13" y="2448477"/>
            <a:ext cx="1219048" cy="121904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72" y="3658556"/>
            <a:ext cx="1219048" cy="121904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72" y="2439508"/>
            <a:ext cx="1219048" cy="12190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203" y="2448477"/>
            <a:ext cx="1219048" cy="121904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33" y="2448477"/>
            <a:ext cx="1219048" cy="121904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09" y="1220460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Deferred Shading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Layers: </a:t>
            </a:r>
            <a:r>
              <a:rPr lang="en-US" sz="1400" dirty="0" err="1" smtClean="0"/>
              <a:t>Farben</a:t>
            </a:r>
            <a:r>
              <a:rPr lang="en-US" sz="1400" dirty="0" smtClean="0"/>
              <a:t>, </a:t>
            </a:r>
            <a:r>
              <a:rPr lang="en-US" sz="1400" dirty="0" err="1" smtClean="0"/>
              <a:t>Normalen</a:t>
            </a:r>
            <a:r>
              <a:rPr lang="en-US" sz="1400" dirty="0" smtClean="0"/>
              <a:t>, </a:t>
            </a:r>
            <a:r>
              <a:rPr lang="en-US" sz="1400" dirty="0" smtClean="0"/>
              <a:t>(</a:t>
            </a:r>
            <a:r>
              <a:rPr lang="en-US" sz="1400" dirty="0" err="1" smtClean="0"/>
              <a:t>Materialien</a:t>
            </a:r>
            <a:r>
              <a:rPr lang="en-US" sz="1400" dirty="0" smtClean="0"/>
              <a:t>)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Screen Quad </a:t>
            </a:r>
            <a:r>
              <a:rPr lang="en-US" dirty="0" err="1" smtClean="0">
                <a:sym typeface="Wingdings" panose="05000000000000000000" pitchFamily="2" charset="2"/>
              </a:rPr>
              <a:t>Fragmentshader</a:t>
            </a:r>
            <a:endParaRPr lang="en-US" dirty="0" smtClean="0"/>
          </a:p>
          <a:p>
            <a:pPr marL="644525" lvl="1" indent="-285750">
              <a:buFontTx/>
              <a:buChar char="-"/>
            </a:pPr>
            <a:r>
              <a:rPr lang="en-US" sz="1400" dirty="0" smtClean="0"/>
              <a:t>Use normal &amp; </a:t>
            </a:r>
            <a:r>
              <a:rPr lang="en-US" sz="1400" dirty="0" err="1" smtClean="0"/>
              <a:t>cubelightmap</a:t>
            </a:r>
            <a:r>
              <a:rPr lang="en-US" sz="1400" dirty="0" smtClean="0"/>
              <a:t> for diffuse and specular </a:t>
            </a:r>
            <a:r>
              <a:rPr lang="en-US" sz="1400" dirty="0" err="1" smtClean="0"/>
              <a:t>lighning</a:t>
            </a:r>
            <a:endParaRPr lang="en-US" sz="1400" dirty="0"/>
          </a:p>
          <a:p>
            <a:pPr>
              <a:buNone/>
            </a:pPr>
            <a:endParaRPr lang="en-US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l="14518"/>
          <a:stretch/>
        </p:blipFill>
        <p:spPr>
          <a:xfrm>
            <a:off x="104910" y="2164584"/>
            <a:ext cx="2243289" cy="239118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72" y="2164584"/>
            <a:ext cx="2605088" cy="2367490"/>
          </a:xfrm>
          <a:prstGeom prst="rect">
            <a:avLst/>
          </a:prstGeom>
        </p:spPr>
      </p:pic>
      <p:sp>
        <p:nvSpPr>
          <p:cNvPr id="12" name="Pfeil nach rechts 11"/>
          <p:cNvSpPr/>
          <p:nvPr/>
        </p:nvSpPr>
        <p:spPr>
          <a:xfrm>
            <a:off x="5220562" y="3638550"/>
            <a:ext cx="1371600" cy="457200"/>
          </a:xfrm>
          <a:prstGeom prst="rightArrow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/>
          <p:cNvSpPr/>
          <p:nvPr/>
        </p:nvSpPr>
        <p:spPr>
          <a:xfrm>
            <a:off x="5323217" y="2566709"/>
            <a:ext cx="988039" cy="945594"/>
          </a:xfrm>
          <a:prstGeom prst="cub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Light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030245"/>
            <a:ext cx="2419351" cy="25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Geometry Management </a:t>
            </a:r>
            <a:r>
              <a:rPr lang="en-US" sz="2400" dirty="0" smtClean="0"/>
              <a:t>with chunks</a:t>
            </a:r>
            <a:endParaRPr lang="en-US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8812213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Chunks</a:t>
            </a:r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Würfel</a:t>
            </a:r>
            <a:r>
              <a:rPr lang="en-US" sz="1400" dirty="0" smtClean="0"/>
              <a:t> </a:t>
            </a:r>
            <a:r>
              <a:rPr lang="en-US" sz="1400" dirty="0" err="1" smtClean="0"/>
              <a:t>mit</a:t>
            </a:r>
            <a:r>
              <a:rPr lang="en-US" sz="1400" dirty="0" smtClean="0"/>
              <a:t> </a:t>
            </a:r>
            <a:r>
              <a:rPr lang="en-US" sz="1400" dirty="0" err="1" smtClean="0"/>
              <a:t>gleicher</a:t>
            </a:r>
            <a:r>
              <a:rPr lang="en-US" sz="1400" dirty="0" smtClean="0"/>
              <a:t> </a:t>
            </a:r>
            <a:r>
              <a:rPr lang="en-US" sz="1400" dirty="0" err="1" smtClean="0"/>
              <a:t>Seitenlänge</a:t>
            </a:r>
            <a:endParaRPr lang="en-US" sz="1400" dirty="0" smtClean="0"/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Werden</a:t>
            </a:r>
            <a:r>
              <a:rPr lang="en-US" sz="1400" dirty="0" smtClean="0"/>
              <a:t> </a:t>
            </a:r>
            <a:r>
              <a:rPr lang="en-US" sz="1400" dirty="0" err="1" smtClean="0"/>
              <a:t>serverseitig</a:t>
            </a:r>
            <a:r>
              <a:rPr lang="en-US" sz="1400" dirty="0" smtClean="0"/>
              <a:t> </a:t>
            </a:r>
            <a:r>
              <a:rPr lang="en-US" sz="1400" dirty="0" err="1" smtClean="0"/>
              <a:t>generiert</a:t>
            </a:r>
            <a:r>
              <a:rPr lang="en-US" sz="1400" dirty="0" smtClean="0"/>
              <a:t>, </a:t>
            </a:r>
            <a:r>
              <a:rPr lang="en-US" sz="1400" dirty="0" err="1" smtClean="0"/>
              <a:t>wenn</a:t>
            </a:r>
            <a:r>
              <a:rPr lang="en-US" sz="1400" dirty="0" smtClean="0"/>
              <a:t> </a:t>
            </a:r>
            <a:r>
              <a:rPr lang="en-US" sz="1400" dirty="0" err="1" smtClean="0"/>
              <a:t>ein</a:t>
            </a:r>
            <a:r>
              <a:rPr lang="en-US" sz="1400" dirty="0" smtClean="0"/>
              <a:t> Client Chunks in </a:t>
            </a:r>
            <a:r>
              <a:rPr lang="en-US" sz="1400" dirty="0" err="1" smtClean="0"/>
              <a:t>dem</a:t>
            </a:r>
            <a:r>
              <a:rPr lang="en-US" sz="1400" dirty="0" smtClean="0"/>
              <a:t> </a:t>
            </a:r>
            <a:r>
              <a:rPr lang="en-US" sz="1400" dirty="0" err="1" smtClean="0"/>
              <a:t>Bereich</a:t>
            </a:r>
            <a:r>
              <a:rPr lang="en-US" sz="1400" dirty="0" smtClean="0"/>
              <a:t> </a:t>
            </a:r>
            <a:r>
              <a:rPr lang="en-US" sz="1400" dirty="0" err="1" smtClean="0"/>
              <a:t>anfordert</a:t>
            </a:r>
            <a:endParaRPr lang="en-US" sz="1400" dirty="0"/>
          </a:p>
          <a:p>
            <a:pPr marL="285750" indent="-285750">
              <a:buFontTx/>
              <a:buChar char="-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Vertexdata</a:t>
            </a:r>
            <a:r>
              <a:rPr lang="en-US" dirty="0" smtClean="0">
                <a:sym typeface="Wingdings" panose="05000000000000000000" pitchFamily="2" charset="2"/>
              </a:rPr>
              <a:t> Callback</a:t>
            </a:r>
            <a:endParaRPr lang="en-US" dirty="0"/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Tesselationsergebnis</a:t>
            </a:r>
            <a:r>
              <a:rPr lang="en-US" sz="1400" dirty="0" smtClean="0"/>
              <a:t> </a:t>
            </a:r>
            <a:r>
              <a:rPr lang="en-US" sz="1400" dirty="0" err="1" smtClean="0"/>
              <a:t>werden</a:t>
            </a:r>
            <a:r>
              <a:rPr lang="en-US" sz="1400" dirty="0" smtClean="0"/>
              <a:t> </a:t>
            </a:r>
            <a:r>
              <a:rPr lang="en-US" sz="1400" dirty="0" err="1" smtClean="0"/>
              <a:t>im</a:t>
            </a:r>
            <a:r>
              <a:rPr lang="en-US" sz="1400" dirty="0" smtClean="0"/>
              <a:t> VRAM </a:t>
            </a:r>
            <a:r>
              <a:rPr lang="en-US" sz="1400" dirty="0" err="1" smtClean="0"/>
              <a:t>gespeichert</a:t>
            </a:r>
            <a:endParaRPr lang="en-US" sz="1400" dirty="0" smtClean="0"/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Tesselation</a:t>
            </a:r>
            <a:r>
              <a:rPr lang="en-US" sz="1400" dirty="0" smtClean="0"/>
              <a:t> muss </a:t>
            </a:r>
            <a:r>
              <a:rPr lang="en-US" sz="1400" dirty="0" err="1" smtClean="0"/>
              <a:t>nicht</a:t>
            </a:r>
            <a:r>
              <a:rPr lang="en-US" sz="1400" dirty="0" smtClean="0"/>
              <a:t> </a:t>
            </a:r>
            <a:r>
              <a:rPr lang="en-US" sz="1400" dirty="0" err="1" smtClean="0"/>
              <a:t>jeden</a:t>
            </a:r>
            <a:r>
              <a:rPr lang="en-US" sz="1400" dirty="0" smtClean="0"/>
              <a:t> Frame </a:t>
            </a:r>
            <a:r>
              <a:rPr lang="en-US" sz="1400" dirty="0" err="1" smtClean="0"/>
              <a:t>durchgeführt</a:t>
            </a:r>
            <a:r>
              <a:rPr lang="en-US" sz="1400" dirty="0" smtClean="0"/>
              <a:t> </a:t>
            </a:r>
            <a:r>
              <a:rPr lang="en-US" sz="1400" dirty="0" err="1" smtClean="0"/>
              <a:t>werden</a:t>
            </a:r>
            <a:endParaRPr lang="en-US" sz="1400" dirty="0" smtClean="0"/>
          </a:p>
          <a:p>
            <a:pPr marL="644525" lvl="1" indent="-285750">
              <a:buFontTx/>
              <a:buChar char="-"/>
            </a:pPr>
            <a:r>
              <a:rPr lang="en-US" sz="1400" dirty="0" err="1" smtClean="0"/>
              <a:t>Evtl</a:t>
            </a:r>
            <a:r>
              <a:rPr lang="en-US" sz="1400" dirty="0" smtClean="0"/>
              <a:t>. </a:t>
            </a:r>
            <a:r>
              <a:rPr lang="en-US" sz="1400" dirty="0" err="1" smtClean="0"/>
              <a:t>hoher</a:t>
            </a:r>
            <a:r>
              <a:rPr lang="en-US" sz="1400" dirty="0" smtClean="0"/>
              <a:t> </a:t>
            </a:r>
            <a:r>
              <a:rPr lang="en-US" sz="1400" dirty="0" err="1" smtClean="0"/>
              <a:t>Speicheraufwand</a:t>
            </a:r>
            <a:endParaRPr lang="en-US" sz="1400" dirty="0"/>
          </a:p>
          <a:p>
            <a:pPr>
              <a:buNone/>
            </a:pPr>
            <a:endParaRPr lang="en-US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31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Das </a:t>
            </a:r>
            <a:r>
              <a:rPr lang="en-US" sz="3600" dirty="0" err="1" smtClean="0"/>
              <a:t>wichtigste</a:t>
            </a:r>
            <a:r>
              <a:rPr lang="en-US" sz="3600" dirty="0" smtClean="0"/>
              <a:t> </a:t>
            </a:r>
            <a:r>
              <a:rPr lang="en-US" sz="3600" dirty="0" err="1" smtClean="0"/>
              <a:t>geschafft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>
              <a:buNone/>
            </a:pPr>
            <a:r>
              <a:rPr lang="en-US" b="1" dirty="0"/>
              <a:t>COULD </a:t>
            </a:r>
            <a:r>
              <a:rPr lang="en-US" dirty="0"/>
              <a:t>(</a:t>
            </a:r>
            <a:r>
              <a:rPr lang="en-US" dirty="0" err="1"/>
              <a:t>Powerups</a:t>
            </a:r>
            <a:r>
              <a:rPr lang="en-US" dirty="0"/>
              <a:t>, Item Shop, Spaceship upgrades, Player profiles)</a:t>
            </a:r>
            <a:endParaRPr lang="en-US" b="1" dirty="0"/>
          </a:p>
          <a:p>
            <a:pPr>
              <a:buNone/>
            </a:pPr>
            <a:endParaRPr lang="en-US" b="1" dirty="0" smtClean="0"/>
          </a:p>
          <a:p>
            <a:pPr marL="0" lvl="1" indent="0">
              <a:buNone/>
            </a:pPr>
            <a:r>
              <a:rPr lang="en-US" b="1" dirty="0"/>
              <a:t>SHOULD</a:t>
            </a:r>
            <a:endParaRPr lang="en-US" dirty="0"/>
          </a:p>
          <a:p>
            <a:pPr lvl="1">
              <a:buFontTx/>
              <a:buChar char="-"/>
            </a:pPr>
            <a:r>
              <a:rPr lang="de-DE" dirty="0"/>
              <a:t>Sound (</a:t>
            </a:r>
            <a:r>
              <a:rPr lang="de-DE" dirty="0" err="1"/>
              <a:t>fmod</a:t>
            </a:r>
            <a:r>
              <a:rPr lang="de-DE" dirty="0"/>
              <a:t>)</a:t>
            </a:r>
          </a:p>
          <a:p>
            <a:pPr lvl="1">
              <a:buFontTx/>
              <a:buChar char="-"/>
            </a:pPr>
            <a:r>
              <a:rPr lang="de-DE" dirty="0" err="1"/>
              <a:t>Shader</a:t>
            </a:r>
            <a:r>
              <a:rPr lang="de-DE" dirty="0"/>
              <a:t> &amp; </a:t>
            </a:r>
            <a:r>
              <a:rPr lang="de-DE" dirty="0" err="1"/>
              <a:t>Postprocessing</a:t>
            </a:r>
            <a:r>
              <a:rPr lang="de-DE" dirty="0"/>
              <a:t> (</a:t>
            </a:r>
            <a:r>
              <a:rPr lang="de-DE" dirty="0" err="1"/>
              <a:t>osg</a:t>
            </a:r>
            <a:r>
              <a:rPr lang="de-DE" dirty="0"/>
              <a:t>::PPU)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MUST</a:t>
            </a:r>
            <a:endParaRPr lang="de-DE" b="1" dirty="0"/>
          </a:p>
          <a:p>
            <a:pPr lvl="1">
              <a:buFontTx/>
              <a:buChar char="-"/>
            </a:pPr>
            <a:r>
              <a:rPr lang="de-DE" dirty="0"/>
              <a:t>Asteroidenfeld &amp; Zielplanet </a:t>
            </a:r>
          </a:p>
          <a:p>
            <a:pPr lvl="1">
              <a:buFontTx/>
              <a:buChar char="-"/>
            </a:pPr>
            <a:r>
              <a:rPr lang="de-DE" dirty="0" smtClean="0"/>
              <a:t>(</a:t>
            </a:r>
            <a:r>
              <a:rPr lang="de-DE" dirty="0"/>
              <a:t>Szenengraph OSG)</a:t>
            </a:r>
          </a:p>
          <a:p>
            <a:pPr lvl="1">
              <a:buFontTx/>
              <a:buChar char="-"/>
            </a:pPr>
            <a:r>
              <a:rPr lang="de-DE" dirty="0"/>
              <a:t>Raumschiffsteuerung &amp; UI (</a:t>
            </a:r>
            <a:r>
              <a:rPr lang="de-DE" dirty="0" err="1"/>
              <a:t>cegui</a:t>
            </a:r>
            <a:r>
              <a:rPr lang="de-DE" dirty="0"/>
              <a:t>)</a:t>
            </a:r>
          </a:p>
          <a:p>
            <a:pPr lvl="1">
              <a:buFontTx/>
              <a:buChar char="-"/>
            </a:pPr>
            <a:r>
              <a:rPr lang="de-DE" dirty="0"/>
              <a:t>LAN-Modus (</a:t>
            </a:r>
            <a:r>
              <a:rPr lang="de-DE" dirty="0" err="1" smtClean="0"/>
              <a:t>asio</a:t>
            </a:r>
            <a:r>
              <a:rPr lang="de-DE" dirty="0" smtClean="0"/>
              <a:t>)</a:t>
            </a:r>
          </a:p>
          <a:p>
            <a:pPr lvl="1">
              <a:buFontTx/>
              <a:buChar char="-"/>
            </a:pPr>
            <a:endParaRPr lang="de-DE" dirty="0" smtClean="0"/>
          </a:p>
          <a:p>
            <a:pPr marL="0" lvl="1" indent="0"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 smtClean="0"/>
              <a:t>Dfgdfg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314699" y="2968063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581275" y="3282353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048123" y="3604309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352675" y="3946435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248150" y="2019086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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173912" y="828233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62150" y="169592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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7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Thanks </a:t>
            </a:r>
            <a:r>
              <a:rPr lang="en-US" sz="3600" dirty="0">
                <a:sym typeface="Wingdings" panose="05000000000000000000" pitchFamily="2" charset="2"/>
              </a:rPr>
              <a:t> 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>
              <a:buNone/>
            </a:pPr>
            <a:endParaRPr lang="en-US" sz="3600" dirty="0" smtClean="0">
              <a:sym typeface="Wingdings" panose="05000000000000000000" pitchFamily="2" charset="2"/>
            </a:endParaRPr>
          </a:p>
          <a:p>
            <a:pPr>
              <a:buNone/>
            </a:pPr>
            <a:endParaRPr lang="en-US" sz="360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2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“</a:t>
            </a:r>
            <a:r>
              <a:rPr lang="en-US" sz="3600" dirty="0" err="1" smtClean="0"/>
              <a:t>Futurella</a:t>
            </a:r>
            <a:r>
              <a:rPr lang="en-US" sz="3600" dirty="0" smtClean="0"/>
              <a:t>” </a:t>
            </a:r>
            <a:r>
              <a:rPr lang="en-US" sz="1600" dirty="0" err="1" smtClean="0"/>
              <a:t>Spielprinzip</a:t>
            </a:r>
            <a:r>
              <a:rPr lang="en-US" sz="1600" dirty="0" smtClean="0"/>
              <a:t> &amp; Demo</a:t>
            </a:r>
            <a:endParaRPr lang="en-US" sz="1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3314" name="Picture 2" descr="http://scr.wfcdn.de/8107/LG-EA93-219-Monitor-1352380091-0-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5" y="2788572"/>
            <a:ext cx="2338388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cr.wfcdn.de/8107/LG-EA93-219-Monitor-1352380091-0-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79747" y="2640155"/>
            <a:ext cx="2641309" cy="176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www.gansingen.schuelerzeitung.ch/uploads/pics/Phoeb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61624">
            <a:off x="7249822" y="2721726"/>
            <a:ext cx="1879309" cy="140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gansingen.schuelerzeitung.ch/uploads/pics/Phoeb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043" flipH="1">
            <a:off x="889936" y="2948173"/>
            <a:ext cx="1440645" cy="108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0389" y="1028119"/>
            <a:ext cx="4267201" cy="4115381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4412990" y="2074891"/>
            <a:ext cx="380999" cy="37313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ihandform 11"/>
          <p:cNvSpPr/>
          <p:nvPr/>
        </p:nvSpPr>
        <p:spPr>
          <a:xfrm>
            <a:off x="2045958" y="2085220"/>
            <a:ext cx="2495550" cy="992120"/>
          </a:xfrm>
          <a:custGeom>
            <a:avLst/>
            <a:gdLst>
              <a:gd name="connsiteX0" fmla="*/ 0 w 2495550"/>
              <a:gd name="connsiteY0" fmla="*/ 992120 h 992120"/>
              <a:gd name="connsiteX1" fmla="*/ 1019175 w 2495550"/>
              <a:gd name="connsiteY1" fmla="*/ 39620 h 992120"/>
              <a:gd name="connsiteX2" fmla="*/ 2495550 w 2495550"/>
              <a:gd name="connsiteY2" fmla="*/ 182495 h 9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5550" h="992120">
                <a:moveTo>
                  <a:pt x="0" y="992120"/>
                </a:moveTo>
                <a:cubicBezTo>
                  <a:pt x="301625" y="583338"/>
                  <a:pt x="603250" y="174557"/>
                  <a:pt x="1019175" y="39620"/>
                </a:cubicBezTo>
                <a:cubicBezTo>
                  <a:pt x="1435100" y="-95318"/>
                  <a:pt x="2363788" y="155507"/>
                  <a:pt x="2495550" y="182495"/>
                </a:cubicBezTo>
              </a:path>
            </a:pathLst>
          </a:custGeom>
          <a:ln w="57150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ihandform 12"/>
          <p:cNvSpPr/>
          <p:nvPr/>
        </p:nvSpPr>
        <p:spPr>
          <a:xfrm>
            <a:off x="4679690" y="2242002"/>
            <a:ext cx="2857500" cy="763152"/>
          </a:xfrm>
          <a:custGeom>
            <a:avLst/>
            <a:gdLst>
              <a:gd name="connsiteX0" fmla="*/ 2857500 w 2857500"/>
              <a:gd name="connsiteY0" fmla="*/ 763152 h 763152"/>
              <a:gd name="connsiteX1" fmla="*/ 1743075 w 2857500"/>
              <a:gd name="connsiteY1" fmla="*/ 48777 h 763152"/>
              <a:gd name="connsiteX2" fmla="*/ 0 w 2857500"/>
              <a:gd name="connsiteY2" fmla="*/ 20202 h 76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763152">
                <a:moveTo>
                  <a:pt x="2857500" y="763152"/>
                </a:moveTo>
                <a:cubicBezTo>
                  <a:pt x="2538412" y="467877"/>
                  <a:pt x="2219325" y="172602"/>
                  <a:pt x="1743075" y="48777"/>
                </a:cubicBezTo>
                <a:cubicBezTo>
                  <a:pt x="1266825" y="-75048"/>
                  <a:pt x="182562" y="83702"/>
                  <a:pt x="0" y="20202"/>
                </a:cubicBezTo>
              </a:path>
            </a:pathLst>
          </a:custGeom>
          <a:ln w="57150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3574790" y="3520591"/>
            <a:ext cx="228600" cy="217988"/>
          </a:xfrm>
          <a:prstGeom prst="ellipse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6470390" y="4376073"/>
            <a:ext cx="209357" cy="220990"/>
          </a:xfrm>
          <a:prstGeom prst="ellipse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Gerade Verbindung mit Pfeil 17"/>
          <p:cNvCxnSpPr>
            <a:stCxn id="10" idx="3"/>
            <a:endCxn id="14" idx="7"/>
          </p:cNvCxnSpPr>
          <p:nvPr/>
        </p:nvCxnSpPr>
        <p:spPr>
          <a:xfrm flipH="1">
            <a:off x="3769912" y="2393382"/>
            <a:ext cx="698874" cy="1159133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14" idx="5"/>
            <a:endCxn id="16" idx="2"/>
          </p:cNvCxnSpPr>
          <p:nvPr/>
        </p:nvCxnSpPr>
        <p:spPr>
          <a:xfrm>
            <a:off x="3769912" y="3706655"/>
            <a:ext cx="2700478" cy="779913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179388" y="1123950"/>
            <a:ext cx="2451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Raumschiffe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Asteroiden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Zielplaneten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LAN </a:t>
            </a:r>
            <a:r>
              <a:rPr lang="en-US" dirty="0" err="1" smtClean="0"/>
              <a:t>Wettrennen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Features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Szenengraph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mit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ym typeface="Wingdings" panose="05000000000000000000" pitchFamily="2" charset="2"/>
              </a:rPr>
              <a:t>OSG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UI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b="1" dirty="0" err="1" smtClean="0"/>
              <a:t>cegui</a:t>
            </a:r>
            <a:endParaRPr lang="en-US" b="1" dirty="0" smtClean="0"/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Hintergrundsound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mit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fmod</a:t>
            </a: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Netzwerk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Boost.Asio</a:t>
            </a:r>
            <a:endParaRPr lang="en-US" b="1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Physik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mit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ym typeface="Wingdings" panose="05000000000000000000" pitchFamily="2" charset="2"/>
              </a:rPr>
              <a:t>Bullet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Planeten</a:t>
            </a:r>
            <a:r>
              <a:rPr lang="en-US" dirty="0" smtClean="0"/>
              <a:t> </a:t>
            </a:r>
            <a:r>
              <a:rPr lang="en-US" dirty="0" err="1" smtClean="0"/>
              <a:t>Geometrie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Tesselation-Shader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Entfernte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Objekte</a:t>
            </a:r>
            <a:r>
              <a:rPr lang="en-US" dirty="0">
                <a:sym typeface="Wingdings" panose="05000000000000000000" pitchFamily="2" charset="2"/>
              </a:rPr>
              <a:t> + Skybox =&gt; </a:t>
            </a:r>
            <a:r>
              <a:rPr lang="en-US" dirty="0" err="1">
                <a:sym typeface="Wingdings" panose="05000000000000000000" pitchFamily="2" charset="2"/>
              </a:rPr>
              <a:t>Cubemap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Globales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Licht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als</a:t>
            </a:r>
            <a:r>
              <a:rPr lang="en-US" dirty="0" smtClean="0">
                <a:sym typeface="Wingdings" panose="05000000000000000000" pitchFamily="2" charset="2"/>
              </a:rPr>
              <a:t> Light-</a:t>
            </a:r>
            <a:r>
              <a:rPr lang="en-US" dirty="0" err="1" smtClean="0">
                <a:sym typeface="Wingdings" panose="05000000000000000000" pitchFamily="2" charset="2"/>
              </a:rPr>
              <a:t>Cubemap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Deferred Shading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014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UI </a:t>
            </a:r>
            <a:r>
              <a:rPr lang="en-US" sz="3600" dirty="0" err="1" smtClean="0"/>
              <a:t>mit</a:t>
            </a:r>
            <a:r>
              <a:rPr lang="en-US" sz="3600" dirty="0" smtClean="0"/>
              <a:t> </a:t>
            </a:r>
            <a:r>
              <a:rPr lang="en-US" sz="3600" dirty="0" err="1" smtClean="0"/>
              <a:t>cegui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- </a:t>
            </a:r>
            <a:r>
              <a:rPr lang="en-US" dirty="0" smtClean="0"/>
              <a:t>class </a:t>
            </a:r>
            <a:r>
              <a:rPr lang="en-US" dirty="0" err="1"/>
              <a:t>CeguiDrawable</a:t>
            </a:r>
            <a:r>
              <a:rPr lang="en-US" dirty="0"/>
              <a:t>: public </a:t>
            </a:r>
            <a:r>
              <a:rPr lang="en-US" dirty="0" err="1"/>
              <a:t>osg</a:t>
            </a:r>
            <a:r>
              <a:rPr lang="en-US" dirty="0"/>
              <a:t>::</a:t>
            </a:r>
            <a:r>
              <a:rPr lang="en-US" dirty="0" err="1" smtClean="0"/>
              <a:t>Drawable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- </a:t>
            </a:r>
            <a:r>
              <a:rPr lang="en-US" dirty="0" err="1"/>
              <a:t>CeguiDrawable</a:t>
            </a:r>
            <a:r>
              <a:rPr lang="en-US" dirty="0"/>
              <a:t>::</a:t>
            </a:r>
            <a:r>
              <a:rPr lang="en-US" dirty="0" err="1" smtClean="0"/>
              <a:t>passEvent</a:t>
            </a:r>
            <a:r>
              <a:rPr lang="en-US" dirty="0" smtClean="0"/>
              <a:t>(…)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- We use it for:</a:t>
            </a:r>
          </a:p>
          <a:p>
            <a:pPr marL="644525" lvl="1" indent="-285750">
              <a:buFontTx/>
              <a:buChar char="-"/>
            </a:pPr>
            <a:r>
              <a:rPr lang="en-US" dirty="0" smtClean="0"/>
              <a:t>Console</a:t>
            </a:r>
          </a:p>
          <a:p>
            <a:pPr marL="644525" lvl="1" indent="-285750">
              <a:buFontTx/>
              <a:buChar char="-"/>
            </a:pPr>
            <a:r>
              <a:rPr lang="en-US" dirty="0" smtClean="0"/>
              <a:t>( </a:t>
            </a:r>
            <a:r>
              <a:rPr lang="en-US" dirty="0" smtClean="0"/>
              <a:t>Menus )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728811"/>
            <a:ext cx="2285714" cy="162539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743200" y="4354208"/>
            <a:ext cx="1821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 smtClean="0"/>
              <a:t>Noch</a:t>
            </a:r>
            <a:r>
              <a:rPr lang="en-US" sz="1000" i="1" dirty="0" smtClean="0"/>
              <a:t> </a:t>
            </a:r>
            <a:r>
              <a:rPr lang="en-US" sz="1000" i="1" dirty="0" err="1" smtClean="0"/>
              <a:t>nicht</a:t>
            </a:r>
            <a:r>
              <a:rPr lang="en-US" sz="1000" i="1" dirty="0" smtClean="0"/>
              <a:t> </a:t>
            </a:r>
            <a:r>
              <a:rPr lang="en-US" sz="1000" i="1" dirty="0" err="1" smtClean="0"/>
              <a:t>implementiert</a:t>
            </a:r>
            <a:endParaRPr lang="en-US" sz="1000" i="1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442" y="1496709"/>
            <a:ext cx="3695700" cy="28575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5352442" y="4354208"/>
            <a:ext cx="3587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/>
              <a:t>U</a:t>
            </a:r>
            <a:r>
              <a:rPr lang="en-US" sz="1000" i="1" dirty="0" err="1" smtClean="0"/>
              <a:t>.a</a:t>
            </a:r>
            <a:r>
              <a:rPr lang="en-US" sz="1000" i="1" dirty="0" smtClean="0"/>
              <a:t>. um Server </a:t>
            </a:r>
            <a:r>
              <a:rPr lang="en-US" sz="1000" i="1" dirty="0" err="1" smtClean="0"/>
              <a:t>zu</a:t>
            </a:r>
            <a:r>
              <a:rPr lang="en-US" sz="1000" i="1" dirty="0" smtClean="0"/>
              <a:t> </a:t>
            </a:r>
            <a:r>
              <a:rPr lang="en-US" sz="1000" i="1" dirty="0" err="1" smtClean="0"/>
              <a:t>erstellen</a:t>
            </a:r>
            <a:r>
              <a:rPr lang="en-US" sz="1000" i="1" dirty="0" smtClean="0"/>
              <a:t> und </a:t>
            </a:r>
            <a:r>
              <a:rPr lang="en-US" sz="1000" i="1" dirty="0" err="1" smtClean="0"/>
              <a:t>Servern</a:t>
            </a:r>
            <a:r>
              <a:rPr lang="en-US" sz="1000" i="1" dirty="0" smtClean="0"/>
              <a:t> </a:t>
            </a:r>
            <a:r>
              <a:rPr lang="en-US" sz="1000" i="1" dirty="0" err="1" smtClean="0"/>
              <a:t>beizutreten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5905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sym typeface="Wingdings" panose="05000000000000000000" pitchFamily="2" charset="2"/>
              </a:rPr>
              <a:t>Netzwerk</a:t>
            </a:r>
            <a:r>
              <a:rPr lang="en-US" sz="3600" dirty="0">
                <a:sym typeface="Wingdings" panose="05000000000000000000" pitchFamily="2" charset="2"/>
              </a:rPr>
              <a:t> </a:t>
            </a:r>
            <a:r>
              <a:rPr lang="en-US" sz="3600" dirty="0" err="1">
                <a:sym typeface="Wingdings" panose="05000000000000000000" pitchFamily="2" charset="2"/>
              </a:rPr>
              <a:t>mit</a:t>
            </a:r>
            <a:r>
              <a:rPr lang="en-US" sz="3600" dirty="0">
                <a:sym typeface="Wingdings" panose="05000000000000000000" pitchFamily="2" charset="2"/>
              </a:rPr>
              <a:t> </a:t>
            </a:r>
            <a:r>
              <a:rPr lang="en-US" sz="3600" dirty="0" err="1">
                <a:sym typeface="Wingdings" panose="05000000000000000000" pitchFamily="2" charset="2"/>
              </a:rPr>
              <a:t>Boost.Asio</a:t>
            </a:r>
            <a:endParaRPr lang="en-US" sz="3600" dirty="0">
              <a:sym typeface="Wingdings" panose="05000000000000000000" pitchFamily="2" charset="2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62150"/>
            <a:ext cx="5105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6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- Client </a:t>
            </a:r>
            <a:r>
              <a:rPr lang="en-US" sz="3600" dirty="0" err="1"/>
              <a:t>Architektur</a:t>
            </a:r>
            <a:endParaRPr lang="en-US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4" y="666750"/>
            <a:ext cx="6209524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4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Server </a:t>
            </a:r>
            <a:r>
              <a:rPr lang="en-US" sz="3600" dirty="0" smtClean="0"/>
              <a:t>- Client </a:t>
            </a:r>
            <a:r>
              <a:rPr lang="en-US" sz="3600" dirty="0" err="1" smtClean="0"/>
              <a:t>Architektur</a:t>
            </a:r>
            <a:endParaRPr lang="en-US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7</a:t>
            </a:fld>
            <a:endParaRPr lang="de-DE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322603"/>
              </p:ext>
            </p:extLst>
          </p:nvPr>
        </p:nvGraphicFramePr>
        <p:xfrm>
          <a:off x="159932" y="1435146"/>
          <a:ext cx="8807350" cy="319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3675"/>
                <a:gridCol w="4403675"/>
              </a:tblGrid>
              <a:tr h="33222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GameInstanceServer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GameInstanceClient</a:t>
                      </a:r>
                      <a:endParaRPr lang="en-US" dirty="0"/>
                    </a:p>
                  </a:txBody>
                  <a:tcPr/>
                </a:tc>
              </a:tr>
              <a:tr h="2828244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/>
                        <a:t>Physik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/>
                        <a:t>Welten</a:t>
                      </a:r>
                      <a:r>
                        <a:rPr lang="en-US" baseline="0" dirty="0" err="1" smtClean="0"/>
                        <a:t>g</a:t>
                      </a:r>
                      <a:r>
                        <a:rPr lang="en-US" dirty="0" err="1" smtClean="0"/>
                        <a:t>enerierung</a:t>
                      </a:r>
                      <a:endParaRPr lang="en-US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Game </a:t>
                      </a:r>
                      <a:r>
                        <a:rPr lang="en-US" dirty="0" err="1" smtClean="0"/>
                        <a:t>Logik</a:t>
                      </a:r>
                      <a:endParaRPr lang="en-US" dirty="0" smtClean="0"/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en-US" dirty="0" err="1" smtClean="0"/>
                        <a:t>Punktestand</a:t>
                      </a:r>
                      <a:endParaRPr lang="en-US" dirty="0" smtClean="0"/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en-US" dirty="0" err="1" smtClean="0"/>
                        <a:t>Zielposition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smtClean="0"/>
                        <a:t>Rendering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smtClean="0"/>
                        <a:t>User Input 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hteck 11"/>
          <p:cNvSpPr/>
          <p:nvPr/>
        </p:nvSpPr>
        <p:spPr>
          <a:xfrm>
            <a:off x="6852679" y="2842488"/>
            <a:ext cx="1524000" cy="1447800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Bild</a:t>
            </a:r>
            <a:r>
              <a:rPr lang="en-US" dirty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Rendering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003" y="1932042"/>
            <a:ext cx="2419351" cy="250182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815" y="3133000"/>
            <a:ext cx="1276350" cy="866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34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Physik</a:t>
            </a:r>
            <a:r>
              <a:rPr lang="en-US" sz="3600" dirty="0" smtClean="0"/>
              <a:t> </a:t>
            </a:r>
            <a:r>
              <a:rPr lang="en-US" sz="3600" dirty="0" err="1" smtClean="0"/>
              <a:t>mit</a:t>
            </a:r>
            <a:r>
              <a:rPr lang="en-US" sz="3600" dirty="0" smtClean="0"/>
              <a:t> Bullet</a:t>
            </a:r>
            <a:endParaRPr lang="en-US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1657350"/>
            <a:ext cx="7813675" cy="31103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Kollisionsbehandlung</a:t>
            </a:r>
            <a:r>
              <a:rPr lang="en-US" dirty="0" smtClean="0"/>
              <a:t> von </a:t>
            </a:r>
          </a:p>
          <a:p>
            <a:pPr marL="644525" lvl="1" indent="-285750">
              <a:buFontTx/>
              <a:buChar char="-"/>
            </a:pPr>
            <a:r>
              <a:rPr lang="en-US" dirty="0" err="1" smtClean="0"/>
              <a:t>Raumschiff</a:t>
            </a:r>
            <a:r>
              <a:rPr lang="en-US" dirty="0" smtClean="0"/>
              <a:t> – Planet</a:t>
            </a:r>
          </a:p>
          <a:p>
            <a:pPr marL="644525" lvl="1" indent="-285750">
              <a:buFontTx/>
              <a:buChar char="-"/>
            </a:pPr>
            <a:r>
              <a:rPr lang="en-US" dirty="0" err="1" smtClean="0"/>
              <a:t>Raumschiff</a:t>
            </a:r>
            <a:r>
              <a:rPr lang="en-US" dirty="0" smtClean="0"/>
              <a:t> – </a:t>
            </a:r>
            <a:r>
              <a:rPr lang="en-US" dirty="0" err="1" smtClean="0"/>
              <a:t>Raumschiff</a:t>
            </a:r>
            <a:endParaRPr lang="en-US" dirty="0"/>
          </a:p>
          <a:p>
            <a:pPr marL="644525" lvl="1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Approximation der </a:t>
            </a:r>
            <a:r>
              <a:rPr lang="en-US" dirty="0" err="1" smtClean="0"/>
              <a:t>Planeten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Kugeln</a:t>
            </a:r>
            <a:endParaRPr lang="en-US" dirty="0" smtClean="0"/>
          </a:p>
          <a:p>
            <a:pPr marL="644525" lvl="1" indent="-285750">
              <a:buFontTx/>
              <a:buChar char="-"/>
            </a:pPr>
            <a:r>
              <a:rPr lang="en-US" dirty="0" err="1" smtClean="0"/>
              <a:t>Sichtbare</a:t>
            </a:r>
            <a:r>
              <a:rPr lang="en-US" dirty="0" smtClean="0"/>
              <a:t> und “</a:t>
            </a:r>
            <a:r>
              <a:rPr lang="en-US" dirty="0" err="1" smtClean="0"/>
              <a:t>spürbare</a:t>
            </a:r>
            <a:r>
              <a:rPr lang="en-US" dirty="0" smtClean="0"/>
              <a:t>” </a:t>
            </a:r>
            <a:r>
              <a:rPr lang="en-US" dirty="0" err="1" smtClean="0"/>
              <a:t>Ungenauigkeiten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Kollisionen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104" y="1033462"/>
            <a:ext cx="30765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0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Planeten</a:t>
            </a:r>
            <a:r>
              <a:rPr lang="en-US" sz="3600" dirty="0"/>
              <a:t> Rendering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79387" y="971550"/>
            <a:ext cx="7813675" cy="37961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Hight</a:t>
            </a:r>
            <a:r>
              <a:rPr lang="en-US" dirty="0" smtClean="0"/>
              <a:t> &amp; Normal Map:</a:t>
            </a:r>
          </a:p>
          <a:p>
            <a:pPr marL="644525" lvl="1" indent="-285750">
              <a:buFontTx/>
              <a:buChar char="-"/>
            </a:pPr>
            <a:r>
              <a:rPr lang="en-US" dirty="0" err="1" smtClean="0"/>
              <a:t>Generierung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Qt</a:t>
            </a:r>
            <a:r>
              <a:rPr lang="en-US" dirty="0" smtClean="0"/>
              <a:t> App</a:t>
            </a:r>
          </a:p>
          <a:p>
            <a:pPr marL="644525" lvl="1" indent="-285750">
              <a:buFontTx/>
              <a:buChar char="-"/>
            </a:pPr>
            <a:r>
              <a:rPr lang="en-US" dirty="0" err="1" smtClean="0"/>
              <a:t>Höhe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Alpha </a:t>
            </a:r>
            <a:r>
              <a:rPr lang="en-US" dirty="0" err="1" smtClean="0"/>
              <a:t>Kanal</a:t>
            </a:r>
            <a:endParaRPr lang="en-US" dirty="0" smtClean="0"/>
          </a:p>
          <a:p>
            <a:pPr marL="644525" lvl="1" indent="-285750">
              <a:buFontTx/>
              <a:buChar char="-"/>
            </a:pPr>
            <a:r>
              <a:rPr lang="en-US" dirty="0" err="1" smtClean="0"/>
              <a:t>Normalen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RGB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15 </a:t>
            </a:r>
            <a:r>
              <a:rPr lang="en-US" dirty="0" err="1" smtClean="0"/>
              <a:t>Verschiedene</a:t>
            </a:r>
            <a:r>
              <a:rPr lang="en-US" dirty="0" smtClean="0"/>
              <a:t> Maps + Rotation</a:t>
            </a:r>
          </a:p>
          <a:p>
            <a:pPr marL="644525" lvl="1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kaum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Wiedererkennung</a:t>
            </a:r>
            <a:endParaRPr lang="en-US" dirty="0" smtClean="0">
              <a:sym typeface="Wingdings" panose="05000000000000000000" pitchFamily="2" charset="2"/>
            </a:endParaRPr>
          </a:p>
          <a:p>
            <a:pPr marL="644525" lvl="1" indent="-2857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512x512</a:t>
            </a:r>
          </a:p>
          <a:p>
            <a:pPr marL="285750" indent="-285750">
              <a:buFontTx/>
              <a:buChar char="-"/>
            </a:pP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err="1" smtClean="0">
                <a:sym typeface="Wingdings" panose="05000000000000000000" pitchFamily="2" charset="2"/>
              </a:rPr>
              <a:t>u,v</a:t>
            </a:r>
            <a:r>
              <a:rPr lang="en-US" dirty="0">
                <a:sym typeface="Wingdings" panose="05000000000000000000" pitchFamily="2" charset="2"/>
              </a:rPr>
              <a:t>) = (</a:t>
            </a:r>
            <a:r>
              <a:rPr lang="en-US" dirty="0" smtClean="0">
                <a:sym typeface="Wingdings" panose="05000000000000000000" pitchFamily="2" charset="2"/>
              </a:rPr>
              <a:t>latitude, longitude)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03.12.2013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Fußzeile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50369"/>
            <a:ext cx="3638550" cy="3638550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694125540"/>
      </p:ext>
    </p:extLst>
  </p:cSld>
  <p:clrMapOvr>
    <a:masterClrMapping/>
  </p:clrMapOvr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410</Words>
  <Application>Microsoft Office PowerPoint</Application>
  <PresentationFormat>Bildschirmpräsentation (16:9)</PresentationFormat>
  <Paragraphs>156</Paragraphs>
  <Slides>16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Verdana</vt:lpstr>
      <vt:lpstr>Wingdings</vt:lpstr>
      <vt:lpstr>hpi_ppt_master_16_9</vt:lpstr>
      <vt:lpstr>Image</vt:lpstr>
      <vt:lpstr>Gameprogramming WS2013/14 „Futurella“ von Pavel Belskiy und Felix Niemeyer Betreuer: Stefan Buschmann </vt:lpstr>
      <vt:lpstr>“Futurella” Spielprinzip &amp; Demo</vt:lpstr>
      <vt:lpstr>Features</vt:lpstr>
      <vt:lpstr>UI mit cegui</vt:lpstr>
      <vt:lpstr>Netzwerk mit Boost.Asio</vt:lpstr>
      <vt:lpstr>Server - Client Architektur</vt:lpstr>
      <vt:lpstr>Server - Client Architektur</vt:lpstr>
      <vt:lpstr>Physik mit Bullet</vt:lpstr>
      <vt:lpstr>Planeten Rendering</vt:lpstr>
      <vt:lpstr>Planeten Rendering Tesselation</vt:lpstr>
      <vt:lpstr>Planeten Rendering</vt:lpstr>
      <vt:lpstr>Beleuchtung mit Lightcubemap</vt:lpstr>
      <vt:lpstr>Deferred Shading</vt:lpstr>
      <vt:lpstr>Geometry Management with chunks</vt:lpstr>
      <vt:lpstr>Das wichtigste geschafft!</vt:lpstr>
      <vt:lpstr>Thanks 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Gameprogramming WS2013/14 „Futurella“ von Pavel Belskiy und Felix Niemeyer Betreuer: Stefan Buschmann</dc:title>
  <dc:creator>Felix</dc:creator>
  <cp:lastModifiedBy>Felix</cp:lastModifiedBy>
  <cp:revision>34</cp:revision>
  <dcterms:created xsi:type="dcterms:W3CDTF">2014-03-16T12:53:27Z</dcterms:created>
  <dcterms:modified xsi:type="dcterms:W3CDTF">2014-03-23T20:37:14Z</dcterms:modified>
</cp:coreProperties>
</file>